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4" r:id="rId5"/>
    <p:sldId id="265" r:id="rId6"/>
    <p:sldId id="267" r:id="rId7"/>
    <p:sldId id="268" r:id="rId8"/>
    <p:sldId id="266" r:id="rId9"/>
    <p:sldId id="269" r:id="rId10"/>
    <p:sldId id="270" r:id="rId11"/>
    <p:sldId id="271" r:id="rId12"/>
    <p:sldId id="276" r:id="rId13"/>
    <p:sldId id="274" r:id="rId14"/>
    <p:sldId id="275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04040"/>
    <a:srgbClr val="808080"/>
    <a:srgbClr val="000000"/>
    <a:srgbClr val="141E64"/>
    <a:srgbClr val="DDDDDD"/>
    <a:srgbClr val="25256F"/>
    <a:srgbClr val="7E002F"/>
    <a:srgbClr val="003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0BCEAB78-1BB9-47B9-A160-F1C164AAA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138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33FE833-E569-45D7-A5F2-B0625E903F63}" type="slidenum">
              <a:rPr lang="en-US" altLang="en-US" sz="1200" baseline="0"/>
              <a:pPr/>
              <a:t>0</a:t>
            </a:fld>
            <a:endParaRPr lang="en-US" altLang="en-US" sz="1200" baseline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D943D69-75DE-405F-A6DE-B090273B4A96}" type="slidenum">
              <a:rPr lang="en-US" altLang="en-US" sz="1200" baseline="0"/>
              <a:pPr/>
              <a:t>1</a:t>
            </a:fld>
            <a:endParaRPr lang="en-US" altLang="en-US" sz="1200" baseline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 Narrow" pitchFamily="34" charset="0"/>
              </a:rPr>
              <a:t>"how would I recognize that X has happened” vs "how can I accomplish X"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AFF27E2-6624-475D-BE97-CC3A6C06C3C7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 Narrow" pitchFamily="34" charset="0"/>
              </a:rPr>
              <a:t>"how would I recognize that X has happened” vs "how can I accomplish X"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AFF27E2-6624-475D-BE97-CC3A6C06C3C7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 Narrow" pitchFamily="34" charset="0"/>
              </a:rPr>
              <a:t>"how would I recognize that X has happened” vs "how can I accomplish X"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AFF27E2-6624-475D-BE97-CC3A6C06C3C7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 Narrow" pitchFamily="34" charset="0"/>
              </a:rPr>
              <a:t>"how would I recognize that X has happened” vs "how can I accomplish X"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AFF27E2-6624-475D-BE97-CC3A6C06C3C7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Arial Narrow" pitchFamily="34" charset="0"/>
              </a:rPr>
              <a:t>"how would I recognize that X has happened” vs "how can I accomplish X"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AFF27E2-6624-475D-BE97-CC3A6C06C3C7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8" descr="logo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06413"/>
            <a:ext cx="7937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9" descr="go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286500"/>
            <a:ext cx="8315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0" descr="logo_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219825"/>
            <a:ext cx="28511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413" y="1458913"/>
            <a:ext cx="7870825" cy="1524000"/>
          </a:xfrm>
        </p:spPr>
        <p:txBody>
          <a:bodyPr anchor="b"/>
          <a:lstStyle>
            <a:lvl1pPr algn="l">
              <a:defRPr sz="45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33413" y="3173413"/>
            <a:ext cx="7870825" cy="127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7E002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816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1395413"/>
            <a:ext cx="1966913" cy="4570412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1395413"/>
            <a:ext cx="5751512" cy="4570412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6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3" y="1395413"/>
            <a:ext cx="7870825" cy="6350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33413" y="2411413"/>
            <a:ext cx="7870825" cy="35544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2634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6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53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13" y="2411413"/>
            <a:ext cx="3859212" cy="355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411413"/>
            <a:ext cx="3859213" cy="355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3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74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56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91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7" descr="gol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6286500"/>
            <a:ext cx="8315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1395413"/>
            <a:ext cx="78708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2411413"/>
            <a:ext cx="7870825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9950450" y="64833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9" name="Text Box 75"/>
          <p:cNvSpPr txBox="1">
            <a:spLocks noChangeArrowheads="1"/>
          </p:cNvSpPr>
          <p:nvPr/>
        </p:nvSpPr>
        <p:spPr bwMode="auto">
          <a:xfrm>
            <a:off x="7616825" y="6372225"/>
            <a:ext cx="88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2FFDFAA1-BC04-4DCE-B33F-80B4B117817B}" type="slidenum">
              <a:rPr lang="en-US" altLang="en-US">
                <a:solidFill>
                  <a:schemeClr val="bg1"/>
                </a:solidFill>
                <a:latin typeface="Verdana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pic>
        <p:nvPicPr>
          <p:cNvPr id="1031" name="Picture 76" descr="logo_u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506413"/>
            <a:ext cx="7937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8" descr="logo_u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6219825"/>
            <a:ext cx="28511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+mj-lt"/>
          <a:ea typeface="MS PGothic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MS PGothic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MS PGothic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MS PGothic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MS PGothic" pitchFamily="34" charset="-128"/>
          <a:cs typeface="ＭＳ Ｐゴシック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3D62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rgbClr val="003D6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D6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003D62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/>
            <a:r>
              <a:rPr lang="en-US" altLang="en-US" dirty="0" smtClean="0"/>
              <a:t>DSE using Alloy</a:t>
            </a:r>
            <a:endParaRPr lang="en-US" altLang="en-US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+mn-ea"/>
                <a:cs typeface="+mn-cs"/>
              </a:rPr>
              <a:t>Project </a:t>
            </a:r>
            <a:r>
              <a:rPr lang="en-US" dirty="0" smtClean="0">
                <a:ea typeface="+mn-ea"/>
                <a:cs typeface="+mn-cs"/>
              </a:rPr>
              <a:t>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solutions to </a:t>
            </a:r>
            <a:r>
              <a:rPr lang="en-US" dirty="0" err="1" smtClean="0"/>
              <a:t>Modelica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Retrieve the filters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For each filter, retrieve its components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For each filter, retrieve the links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 smtClean="0"/>
              <a:t>=&gt; </a:t>
            </a:r>
            <a:r>
              <a:rPr lang="en-US" dirty="0" smtClean="0"/>
              <a:t>Stored in multi-dimensional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solutions to </a:t>
            </a:r>
            <a:r>
              <a:rPr lang="en-US" dirty="0" err="1" smtClean="0"/>
              <a:t>Modelica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of the </a:t>
            </a:r>
            <a:r>
              <a:rPr lang="en-US" dirty="0" err="1" smtClean="0"/>
              <a:t>Modelica</a:t>
            </a:r>
            <a:r>
              <a:rPr lang="en-US" dirty="0" smtClean="0"/>
              <a:t>-file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Look-up table</a:t>
            </a:r>
          </a:p>
          <a:p>
            <a:pPr marL="857250" lvl="2" indent="0">
              <a:buNone/>
            </a:pPr>
            <a:r>
              <a:rPr lang="nl-BE" dirty="0" smtClean="0"/>
              <a:t>	</a:t>
            </a:r>
            <a:r>
              <a:rPr lang="nl-BE" sz="1600" dirty="0" smtClean="0"/>
              <a:t>[‘Resistor100$0', '100', `PosNode$1', 'NegNode$0']</a:t>
            </a:r>
          </a:p>
          <a:p>
            <a:pPr marL="857250" lvl="2" indent="0">
              <a:buNone/>
            </a:pPr>
            <a:endParaRPr lang="nl-BE" sz="1600" dirty="0" smtClean="0"/>
          </a:p>
          <a:p>
            <a:pPr marL="857250" lvl="2" indent="0">
              <a:buNone/>
            </a:pPr>
            <a:endParaRPr lang="nl-BE" sz="1600" dirty="0"/>
          </a:p>
          <a:p>
            <a:pPr marL="857250" lvl="2" indent="0">
              <a:buNone/>
            </a:pPr>
            <a:r>
              <a:rPr lang="nl-BE" sz="1600" dirty="0" smtClean="0"/>
              <a:t> 	           [‘R1', '100', `R1.p', ‘R1.n']</a:t>
            </a:r>
            <a:endParaRPr lang="en-US" sz="1600" dirty="0" smtClean="0"/>
          </a:p>
          <a:p>
            <a:pPr marL="857250" lvl="2" indent="0">
              <a:buNone/>
            </a:pPr>
            <a:endParaRPr lang="en-US" sz="1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Creation of the dynamic part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Creation of the static part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355976" y="3573016"/>
            <a:ext cx="432048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Work flow</a:t>
            </a:r>
            <a:endParaRPr lang="en-US" dirty="0">
              <a:ea typeface="+mj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99" y="2053723"/>
            <a:ext cx="5348000" cy="39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Simulation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000" dirty="0" err="1" smtClean="0"/>
              <a:t>Vsource</a:t>
            </a:r>
            <a:r>
              <a:rPr lang="nl-BE" sz="2000" dirty="0" smtClean="0"/>
              <a:t> = 220V @ 10 Hz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6153"/>
            <a:ext cx="4040188" cy="304873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sz="2000" dirty="0" err="1"/>
              <a:t>Vsource</a:t>
            </a:r>
            <a:r>
              <a:rPr lang="nl-BE" sz="2000" dirty="0"/>
              <a:t> = 220V @ </a:t>
            </a:r>
            <a:r>
              <a:rPr lang="nl-BE" sz="2000" dirty="0" smtClean="0"/>
              <a:t>100 </a:t>
            </a:r>
            <a:r>
              <a:rPr lang="nl-BE" sz="2000" dirty="0"/>
              <a:t>Hz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25555"/>
            <a:ext cx="4041775" cy="3049928"/>
          </a:xfrm>
        </p:spPr>
      </p:pic>
    </p:spTree>
    <p:extLst>
      <p:ext uri="{BB962C8B-B14F-4D97-AF65-F5344CB8AC3E}">
        <p14:creationId xmlns:p14="http://schemas.microsoft.com/office/powerpoint/2010/main" val="8204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the human interaction</a:t>
            </a:r>
          </a:p>
          <a:p>
            <a:pPr lvl="1"/>
            <a:r>
              <a:rPr lang="en-US" dirty="0" smtClean="0"/>
              <a:t>Alloy API</a:t>
            </a:r>
          </a:p>
          <a:p>
            <a:pPr lvl="1"/>
            <a:r>
              <a:rPr lang="en-US" dirty="0" err="1" smtClean="0"/>
              <a:t>Jmodelica</a:t>
            </a:r>
            <a:r>
              <a:rPr lang="en-US" dirty="0" smtClean="0"/>
              <a:t> Python Interpreter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Integrate performance measurement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88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9723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Contents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 smtClean="0"/>
              <a:t>Assignment</a:t>
            </a:r>
          </a:p>
          <a:p>
            <a:endParaRPr lang="nl-BE" altLang="en-US" sz="2000" dirty="0"/>
          </a:p>
          <a:p>
            <a:r>
              <a:rPr lang="nl-BE" altLang="en-US" sz="2000" dirty="0" smtClean="0"/>
              <a:t>Meta-</a:t>
            </a:r>
            <a:r>
              <a:rPr lang="nl-BE" altLang="en-US" sz="2000" dirty="0" err="1" smtClean="0"/>
              <a:t>modeling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using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Alloy</a:t>
            </a:r>
            <a:endParaRPr lang="nl-BE" altLang="en-US" sz="2000" dirty="0" smtClean="0"/>
          </a:p>
          <a:p>
            <a:endParaRPr lang="nl-BE" altLang="en-US" sz="2000" dirty="0"/>
          </a:p>
          <a:p>
            <a:r>
              <a:rPr lang="nl-BE" altLang="en-US" sz="2000" dirty="0" err="1" smtClean="0"/>
              <a:t>Creating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solutions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using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Alloy</a:t>
            </a:r>
            <a:endParaRPr lang="nl-BE" altLang="en-US" sz="2000" dirty="0" smtClean="0"/>
          </a:p>
          <a:p>
            <a:endParaRPr lang="nl-BE" altLang="en-US" sz="2000" dirty="0"/>
          </a:p>
          <a:p>
            <a:r>
              <a:rPr lang="nl-BE" altLang="en-US" sz="2000" dirty="0" err="1" smtClean="0"/>
              <a:t>Exporting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solutions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Modelica</a:t>
            </a:r>
            <a:endParaRPr lang="nl-BE" altLang="en-US" sz="2000" dirty="0" smtClean="0"/>
          </a:p>
          <a:p>
            <a:endParaRPr lang="nl-BE" altLang="en-US" sz="2000" dirty="0"/>
          </a:p>
          <a:p>
            <a:r>
              <a:rPr lang="nl-BE" altLang="en-US" sz="2000" dirty="0" err="1" smtClean="0"/>
              <a:t>Simulation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Assignment</a:t>
            </a:r>
            <a:endParaRPr lang="en-US" dirty="0">
              <a:ea typeface="+mj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99" y="2053723"/>
            <a:ext cx="5348000" cy="39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Assignment</a:t>
            </a:r>
            <a:endParaRPr lang="en-US" dirty="0">
              <a:ea typeface="+mj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01" y="2492896"/>
            <a:ext cx="638239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Meta-</a:t>
            </a:r>
            <a:r>
              <a:rPr lang="nl-BE" dirty="0" err="1" smtClean="0"/>
              <a:t>modeling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</a:t>
            </a:r>
            <a:r>
              <a:rPr lang="nl-BE" dirty="0" err="1" smtClean="0"/>
              <a:t>Alloy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2348880"/>
            <a:ext cx="8313677" cy="3168000"/>
          </a:xfrm>
        </p:spPr>
      </p:pic>
      <p:sp>
        <p:nvSpPr>
          <p:cNvPr id="7" name="Rectangular Callout 6"/>
          <p:cNvSpPr/>
          <p:nvPr/>
        </p:nvSpPr>
        <p:spPr bwMode="auto">
          <a:xfrm>
            <a:off x="5436096" y="2060848"/>
            <a:ext cx="3600400" cy="1872208"/>
          </a:xfrm>
          <a:prstGeom prst="wedgeRectCallout">
            <a:avLst>
              <a:gd name="adj1" fmla="val -86585"/>
              <a:gd name="adj2" fmla="val -27594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 err="1" smtClean="0"/>
              <a:t>sig</a:t>
            </a:r>
            <a:r>
              <a:rPr lang="nl-BE" dirty="0" smtClean="0"/>
              <a:t> Filter{</a:t>
            </a:r>
          </a:p>
          <a:p>
            <a:r>
              <a:rPr lang="nl-BE" dirty="0" smtClean="0"/>
              <a:t>	input : </a:t>
            </a:r>
            <a:r>
              <a:rPr lang="nl-BE" dirty="0" err="1" smtClean="0"/>
              <a:t>InputNode</a:t>
            </a:r>
            <a:r>
              <a:rPr lang="nl-BE" dirty="0" smtClean="0"/>
              <a:t>,</a:t>
            </a:r>
          </a:p>
          <a:p>
            <a:r>
              <a:rPr lang="nl-BE" dirty="0" smtClean="0"/>
              <a:t>	output : </a:t>
            </a:r>
            <a:r>
              <a:rPr lang="nl-BE" dirty="0" err="1" smtClean="0"/>
              <a:t>OutputNode</a:t>
            </a:r>
            <a:r>
              <a:rPr lang="nl-BE" dirty="0" smtClean="0"/>
              <a:t>,</a:t>
            </a:r>
          </a:p>
          <a:p>
            <a:r>
              <a:rPr lang="nl-BE" dirty="0" smtClean="0"/>
              <a:t>	</a:t>
            </a:r>
            <a:r>
              <a:rPr lang="nl-BE" dirty="0" err="1" smtClean="0"/>
              <a:t>mass</a:t>
            </a:r>
            <a:r>
              <a:rPr lang="nl-BE" dirty="0" smtClean="0"/>
              <a:t> : </a:t>
            </a:r>
            <a:r>
              <a:rPr lang="nl-BE" dirty="0" err="1" smtClean="0"/>
              <a:t>MassNode</a:t>
            </a:r>
            <a:r>
              <a:rPr lang="nl-BE" dirty="0" smtClean="0"/>
              <a:t>,</a:t>
            </a:r>
          </a:p>
          <a:p>
            <a:r>
              <a:rPr lang="nl-BE" dirty="0" smtClean="0"/>
              <a:t>	circuit : set Component</a:t>
            </a:r>
          </a:p>
          <a:p>
            <a:r>
              <a:rPr lang="nl-BE" dirty="0" smtClean="0"/>
              <a:t>}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996272" y="4142994"/>
            <a:ext cx="3600400" cy="1302230"/>
          </a:xfrm>
          <a:prstGeom prst="wedgeRectCallout">
            <a:avLst>
              <a:gd name="adj1" fmla="val 102045"/>
              <a:gd name="adj2" fmla="val -38974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l-BE" dirty="0" err="1" smtClean="0"/>
              <a:t>some</a:t>
            </a:r>
            <a:r>
              <a:rPr lang="nl-BE" dirty="0" smtClean="0"/>
              <a:t> </a:t>
            </a:r>
            <a:r>
              <a:rPr lang="nl-BE" dirty="0" err="1" smtClean="0"/>
              <a:t>sig</a:t>
            </a:r>
            <a:r>
              <a:rPr lang="nl-BE" dirty="0" smtClean="0"/>
              <a:t> </a:t>
            </a:r>
            <a:r>
              <a:rPr lang="nl-BE" dirty="0" err="1" smtClean="0"/>
              <a:t>CompLink</a:t>
            </a:r>
            <a:r>
              <a:rPr lang="nl-BE" dirty="0" smtClean="0"/>
              <a:t> { </a:t>
            </a:r>
          </a:p>
          <a:p>
            <a:r>
              <a:rPr lang="nl-BE" dirty="0" smtClean="0"/>
              <a:t>	</a:t>
            </a:r>
            <a:r>
              <a:rPr lang="nl-BE" dirty="0" err="1" smtClean="0"/>
              <a:t>fromC</a:t>
            </a:r>
            <a:r>
              <a:rPr lang="nl-BE" dirty="0" smtClean="0"/>
              <a:t> : </a:t>
            </a:r>
            <a:r>
              <a:rPr lang="nl-BE" dirty="0" err="1" smtClean="0"/>
              <a:t>NegNode</a:t>
            </a:r>
            <a:r>
              <a:rPr lang="nl-BE" dirty="0" smtClean="0"/>
              <a:t>,</a:t>
            </a:r>
          </a:p>
          <a:p>
            <a:r>
              <a:rPr lang="nl-BE" dirty="0" smtClean="0"/>
              <a:t>	</a:t>
            </a:r>
            <a:r>
              <a:rPr lang="nl-BE" dirty="0" err="1" smtClean="0"/>
              <a:t>toC</a:t>
            </a:r>
            <a:r>
              <a:rPr lang="nl-BE" dirty="0" smtClean="0"/>
              <a:t> : </a:t>
            </a:r>
            <a:r>
              <a:rPr lang="nl-BE" dirty="0" err="1" smtClean="0"/>
              <a:t>PosNode</a:t>
            </a:r>
            <a:endParaRPr lang="nl-BE" dirty="0" smtClean="0"/>
          </a:p>
          <a:p>
            <a:r>
              <a:rPr lang="nl-BE" dirty="0" smtClean="0"/>
              <a:t>}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4079936" y="2043176"/>
            <a:ext cx="4968552" cy="4176464"/>
          </a:xfrm>
          <a:prstGeom prst="wedgeRectCallout">
            <a:avLst>
              <a:gd name="adj1" fmla="val -67824"/>
              <a:gd name="adj2" fmla="val -26744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abstract sig Component {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	</a:t>
            </a:r>
            <a:r>
              <a:rPr lang="en-US" dirty="0" err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 : one </a:t>
            </a:r>
            <a:r>
              <a:rPr lang="en-US" dirty="0" err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PosNode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	</a:t>
            </a:r>
            <a:r>
              <a:rPr lang="en-US" dirty="0" err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neg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 : one </a:t>
            </a:r>
            <a:r>
              <a:rPr lang="en-US" dirty="0" err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NegNode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}</a:t>
            </a:r>
          </a:p>
          <a:p>
            <a:endParaRPr kumimoji="0" lang="nl-BE" sz="24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abstract sig Resistor, Capacitor extends Component { 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	value : </a:t>
            </a:r>
            <a:r>
              <a:rPr lang="en-US" dirty="0" err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Int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}</a:t>
            </a:r>
          </a:p>
          <a:p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//Resistor of 12 Ohm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sig Resistor12 extends Resistor { 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}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{	//Appended fact =&gt; constraint: value of the resistor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	value = 12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}</a:t>
            </a: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Meta-</a:t>
            </a:r>
            <a:r>
              <a:rPr lang="nl-BE" dirty="0" err="1" smtClean="0"/>
              <a:t>modeling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</a:t>
            </a:r>
            <a:r>
              <a:rPr lang="nl-BE" dirty="0" err="1" smtClean="0"/>
              <a:t>Alloy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Constrain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</a:t>
            </a:r>
            <a:r>
              <a:rPr lang="nl-BE" dirty="0" err="1" smtClean="0"/>
              <a:t>facts</a:t>
            </a:r>
            <a:r>
              <a:rPr lang="nl-BE" dirty="0" smtClean="0"/>
              <a:t>:</a:t>
            </a:r>
          </a:p>
          <a:p>
            <a:pPr lvl="1"/>
            <a:r>
              <a:rPr lang="nl-BE" dirty="0" err="1" smtClean="0"/>
              <a:t>Floating</a:t>
            </a:r>
            <a:r>
              <a:rPr lang="nl-BE" dirty="0" smtClean="0"/>
              <a:t> </a:t>
            </a:r>
            <a:r>
              <a:rPr lang="nl-BE" dirty="0" err="1" smtClean="0"/>
              <a:t>components</a:t>
            </a:r>
            <a:endParaRPr lang="nl-BE" dirty="0" smtClean="0"/>
          </a:p>
          <a:p>
            <a:pPr lvl="1"/>
            <a:r>
              <a:rPr lang="nl-BE" dirty="0" err="1" smtClean="0"/>
              <a:t>Floating</a:t>
            </a:r>
            <a:r>
              <a:rPr lang="nl-BE" dirty="0" smtClean="0"/>
              <a:t> </a:t>
            </a:r>
            <a:r>
              <a:rPr lang="nl-BE" dirty="0" err="1" smtClean="0"/>
              <a:t>nodes</a:t>
            </a:r>
            <a:endParaRPr lang="nl-BE" dirty="0" smtClean="0"/>
          </a:p>
          <a:p>
            <a:pPr lvl="1"/>
            <a:r>
              <a:rPr lang="nl-BE" dirty="0" err="1" smtClean="0"/>
              <a:t>Self</a:t>
            </a:r>
            <a:r>
              <a:rPr lang="nl-BE" dirty="0" smtClean="0"/>
              <a:t> links</a:t>
            </a:r>
          </a:p>
          <a:p>
            <a:pPr lvl="1"/>
            <a:r>
              <a:rPr lang="nl-BE" dirty="0" err="1" smtClean="0"/>
              <a:t>Duplicate</a:t>
            </a:r>
            <a:r>
              <a:rPr lang="nl-BE" dirty="0" smtClean="0"/>
              <a:t> links</a:t>
            </a:r>
          </a:p>
          <a:p>
            <a:pPr lvl="1"/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linked</a:t>
            </a:r>
            <a:r>
              <a:rPr lang="nl-BE" dirty="0" smtClean="0"/>
              <a:t> </a:t>
            </a:r>
            <a:r>
              <a:rPr lang="nl-BE" dirty="0" err="1" smtClean="0"/>
              <a:t>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Work flow</a:t>
            </a:r>
            <a:endParaRPr lang="en-US" dirty="0">
              <a:ea typeface="+mj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99" y="2053723"/>
            <a:ext cx="5348000" cy="39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Creating</a:t>
            </a:r>
            <a:r>
              <a:rPr lang="nl-BE" dirty="0" smtClean="0"/>
              <a:t> </a:t>
            </a:r>
            <a:r>
              <a:rPr lang="nl-BE" dirty="0" err="1" smtClean="0"/>
              <a:t>solutions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</a:t>
            </a:r>
            <a:r>
              <a:rPr lang="nl-BE" dirty="0" err="1" smtClean="0"/>
              <a:t>Alloy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2780928"/>
            <a:ext cx="7870825" cy="1821876"/>
          </a:xfrm>
        </p:spPr>
      </p:pic>
    </p:spTree>
    <p:extLst>
      <p:ext uri="{BB962C8B-B14F-4D97-AF65-F5344CB8AC3E}">
        <p14:creationId xmlns:p14="http://schemas.microsoft.com/office/powerpoint/2010/main" val="19867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Work flow</a:t>
            </a:r>
            <a:endParaRPr lang="en-US" dirty="0">
              <a:ea typeface="+mj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99" y="2053723"/>
            <a:ext cx="5348000" cy="39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D62"/>
      </a:dk2>
      <a:lt2>
        <a:srgbClr val="DDDDDD"/>
      </a:lt2>
      <a:accent1>
        <a:srgbClr val="B6C4D8"/>
      </a:accent1>
      <a:accent2>
        <a:srgbClr val="003D62"/>
      </a:accent2>
      <a:accent3>
        <a:srgbClr val="FFFFFF"/>
      </a:accent3>
      <a:accent4>
        <a:srgbClr val="000000"/>
      </a:accent4>
      <a:accent5>
        <a:srgbClr val="D7DEE9"/>
      </a:accent5>
      <a:accent6>
        <a:srgbClr val="003658"/>
      </a:accent6>
      <a:hlink>
        <a:srgbClr val="7E002F"/>
      </a:hlink>
      <a:folHlink>
        <a:srgbClr val="D9BDBD"/>
      </a:folHlink>
    </a:clrScheme>
    <a:fontScheme name="Default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D62"/>
        </a:dk1>
        <a:lt1>
          <a:srgbClr val="FFFFFF"/>
        </a:lt1>
        <a:dk2>
          <a:srgbClr val="003D62"/>
        </a:dk2>
        <a:lt2>
          <a:srgbClr val="DDDDDD"/>
        </a:lt2>
        <a:accent1>
          <a:srgbClr val="B6C4D8"/>
        </a:accent1>
        <a:accent2>
          <a:srgbClr val="003D62"/>
        </a:accent2>
        <a:accent3>
          <a:srgbClr val="FFFFFF"/>
        </a:accent3>
        <a:accent4>
          <a:srgbClr val="003353"/>
        </a:accent4>
        <a:accent5>
          <a:srgbClr val="D7DEE9"/>
        </a:accent5>
        <a:accent6>
          <a:srgbClr val="003658"/>
        </a:accent6>
        <a:hlink>
          <a:srgbClr val="7E002F"/>
        </a:hlink>
        <a:folHlink>
          <a:srgbClr val="D9BD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ppt_donker</Template>
  <TotalTime>228</TotalTime>
  <Words>226</Words>
  <Application>Microsoft Office PowerPoint</Application>
  <PresentationFormat>On-screen Show (4:3)</PresentationFormat>
  <Paragraphs>89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MS PGothic</vt:lpstr>
      <vt:lpstr>Arial</vt:lpstr>
      <vt:lpstr>Verdana</vt:lpstr>
      <vt:lpstr>Arial Narrow</vt:lpstr>
      <vt:lpstr>Wingdings</vt:lpstr>
      <vt:lpstr>Default Design</vt:lpstr>
      <vt:lpstr>DSE using Alloy</vt:lpstr>
      <vt:lpstr>Contents</vt:lpstr>
      <vt:lpstr>Assignment</vt:lpstr>
      <vt:lpstr>Assignment</vt:lpstr>
      <vt:lpstr>Meta-modeling using Alloy</vt:lpstr>
      <vt:lpstr>Meta-modeling using Alloy</vt:lpstr>
      <vt:lpstr>Work flow</vt:lpstr>
      <vt:lpstr>Creating solutions using Alloy</vt:lpstr>
      <vt:lpstr>Work flow</vt:lpstr>
      <vt:lpstr>Exporting solutions to Modelica</vt:lpstr>
      <vt:lpstr>Exporting solutions to Modelica</vt:lpstr>
      <vt:lpstr>Work flow</vt:lpstr>
      <vt:lpstr>Simulation</vt:lpstr>
      <vt:lpstr>Future work</vt:lpstr>
      <vt:lpstr>PowerPoint Presentation</vt:lpstr>
    </vt:vector>
  </TitlesOfParts>
  <Company>Kandesign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none</dc:subject>
  <dc:creator>Muriel Hillegeer</dc:creator>
  <cp:lastModifiedBy>Ken Vanherpen</cp:lastModifiedBy>
  <cp:revision>38</cp:revision>
  <cp:lastPrinted>2002-08-19T07:41:52Z</cp:lastPrinted>
  <dcterms:created xsi:type="dcterms:W3CDTF">2005-11-16T11:16:27Z</dcterms:created>
  <dcterms:modified xsi:type="dcterms:W3CDTF">2014-01-23T01:41:07Z</dcterms:modified>
</cp:coreProperties>
</file>